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23"/>
  </p:notesMasterIdLst>
  <p:handoutMasterIdLst>
    <p:handoutMasterId r:id="rId24"/>
  </p:handoutMasterIdLst>
  <p:sldIdLst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84" r:id="rId19"/>
    <p:sldId id="285" r:id="rId20"/>
    <p:sldId id="286" r:id="rId21"/>
    <p:sldId id="287" r:id="rId22"/>
  </p:sldIdLst>
  <p:sldSz cx="12192000" cy="6858000"/>
  <p:notesSz cx="6858000" cy="9144000"/>
  <p:defaultTextStyle>
    <a:defPPr rtl="0"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91" d="100"/>
          <a:sy n="91" d="100"/>
        </p:scale>
        <p:origin x="-126" y="-1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0" d="100"/>
          <a:sy n="90" d="100"/>
        </p:scale>
        <p:origin x="281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główek — symbol zastępcz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pl-PL" dirty="0"/>
          </a:p>
        </p:txBody>
      </p:sp>
      <p:sp>
        <p:nvSpPr>
          <p:cNvPr id="3" name="Data — symbol zastępcz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A8D9B043-B700-470D-BC8D-36E076C19CA5}" type="datetime1">
              <a:rPr lang="pl-PL" smtClean="0"/>
              <a:t>2018-10-29</a:t>
            </a:fld>
            <a:endParaRPr lang="pl-PL" dirty="0"/>
          </a:p>
        </p:txBody>
      </p:sp>
      <p:sp>
        <p:nvSpPr>
          <p:cNvPr id="4" name="Stopka — symbol zastępczy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pl-PL" dirty="0"/>
          </a:p>
        </p:txBody>
      </p:sp>
      <p:sp>
        <p:nvSpPr>
          <p:cNvPr id="5" name="Numer slajdu — symbol zastępczy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78FE58C-C1A6-4C4C-90C2-B7F5B0504B2D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3460503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główek — symbol zastępcz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pl-PL" noProof="0" dirty="0"/>
          </a:p>
        </p:txBody>
      </p:sp>
      <p:sp>
        <p:nvSpPr>
          <p:cNvPr id="3" name="Data — symbol zastępcz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580088B-7AF3-4ED0-8110-057CF697CAA9}" type="datetime1">
              <a:rPr lang="pl-PL" noProof="0" smtClean="0"/>
              <a:t>2018-10-29</a:t>
            </a:fld>
            <a:endParaRPr lang="pl-PL" noProof="0" dirty="0"/>
          </a:p>
        </p:txBody>
      </p:sp>
      <p:sp>
        <p:nvSpPr>
          <p:cNvPr id="4" name="Obraz slajdu — symbol zastępcz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pl-PL" noProof="0" dirty="0"/>
          </a:p>
        </p:txBody>
      </p:sp>
      <p:sp>
        <p:nvSpPr>
          <p:cNvPr id="5" name="Notatki — symbol zastępcz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pl-PL" noProof="0" dirty="0" smtClean="0"/>
              <a:t>Kliknij, aby edytować style wzorca tekstu</a:t>
            </a:r>
          </a:p>
          <a:p>
            <a:pPr lvl="1" rtl="0"/>
            <a:r>
              <a:rPr lang="pl-PL" noProof="0" dirty="0" smtClean="0"/>
              <a:t>Drugi poziom</a:t>
            </a:r>
          </a:p>
          <a:p>
            <a:pPr lvl="2" rtl="0"/>
            <a:r>
              <a:rPr lang="pl-PL" noProof="0" dirty="0" smtClean="0"/>
              <a:t>Trzeci poziom</a:t>
            </a:r>
          </a:p>
          <a:p>
            <a:pPr lvl="3" rtl="0"/>
            <a:r>
              <a:rPr lang="pl-PL" noProof="0" dirty="0" smtClean="0"/>
              <a:t>Czwarty poziom</a:t>
            </a:r>
          </a:p>
          <a:p>
            <a:pPr lvl="4" rtl="0"/>
            <a:r>
              <a:rPr lang="pl-PL" noProof="0" dirty="0" smtClean="0"/>
              <a:t>Piąty poziom</a:t>
            </a:r>
            <a:endParaRPr lang="pl-PL" noProof="0" dirty="0"/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pl-PL" noProof="0" dirty="0"/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10E1E9A-E921-4174-A0FC-51868D7AC568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3737860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rtlCol="0" anchor="b"/>
          <a:lstStyle>
            <a:lvl1pPr algn="ctr">
              <a:defRPr sz="6000"/>
            </a:lvl1pPr>
          </a:lstStyle>
          <a:p>
            <a:pPr rtl="0"/>
            <a:r>
              <a:rPr lang="pl-PL" noProof="0" smtClean="0"/>
              <a:t>Kliknij, aby edytować styl</a:t>
            </a:r>
            <a:endParaRPr lang="pl-PL" noProof="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sz="240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pl-PL" noProof="0" smtClean="0"/>
              <a:t>Kliknij, aby edytować styl wzorca podtytułu</a:t>
            </a:r>
            <a:endParaRPr lang="pl-PL" noProof="0" dirty="0"/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E89F5D8-03FD-437F-895F-009BC4025732}" type="datetime1">
              <a:rPr lang="pl-PL" noProof="0" smtClean="0"/>
              <a:t>2018-10-29</a:t>
            </a:fld>
            <a:endParaRPr lang="pl-PL" noProof="0" dirty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noProof="0" dirty="0" smtClean="0"/>
              <a:t>Dodaj stopkę</a:t>
            </a:r>
            <a:endParaRPr lang="pl-PL" noProof="0" dirty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646705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l-PL" noProof="0" smtClean="0"/>
              <a:t>Kliknij, aby edytować styl</a:t>
            </a:r>
            <a:endParaRPr lang="pl-PL" noProof="0" dirty="0"/>
          </a:p>
        </p:txBody>
      </p:sp>
      <p:sp>
        <p:nvSpPr>
          <p:cNvPr id="3" name="Tekst pionowy — symbol zastępczy 2"/>
          <p:cNvSpPr>
            <a:spLocks noGrp="1"/>
          </p:cNvSpPr>
          <p:nvPr>
            <p:ph type="body" orient="vert" idx="1"/>
          </p:nvPr>
        </p:nvSpPr>
        <p:spPr>
          <a:xfrm>
            <a:off x="1562100" y="1825625"/>
            <a:ext cx="9791700" cy="4351338"/>
          </a:xfrm>
        </p:spPr>
        <p:txBody>
          <a:bodyPr vert="eaVert" rtlCol="0"/>
          <a:lstStyle/>
          <a:p>
            <a:pPr lvl="0" rtl="0"/>
            <a:r>
              <a:rPr lang="pl-PL" noProof="0" smtClean="0"/>
              <a:t>Kliknij, aby edytować style wzorca tekstu</a:t>
            </a:r>
          </a:p>
          <a:p>
            <a:pPr lvl="1" rtl="0"/>
            <a:r>
              <a:rPr lang="pl-PL" noProof="0" smtClean="0"/>
              <a:t>Drugi poziom</a:t>
            </a:r>
          </a:p>
          <a:p>
            <a:pPr lvl="2" rtl="0"/>
            <a:r>
              <a:rPr lang="pl-PL" noProof="0" smtClean="0"/>
              <a:t>Trzeci poziom</a:t>
            </a:r>
          </a:p>
          <a:p>
            <a:pPr lvl="3" rtl="0"/>
            <a:r>
              <a:rPr lang="pl-PL" noProof="0" smtClean="0"/>
              <a:t>Czwarty poziom</a:t>
            </a:r>
          </a:p>
          <a:p>
            <a:pPr lvl="4" rtl="0"/>
            <a:r>
              <a:rPr lang="pl-PL" noProof="0" smtClean="0"/>
              <a:t>Piąty poziom</a:t>
            </a:r>
            <a:endParaRPr lang="pl-PL" noProof="0" dirty="0"/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57B3872-1D34-46C5-9379-C8C05A9B0075}" type="datetime1">
              <a:rPr lang="pl-PL" noProof="0" smtClean="0"/>
              <a:t>2018-10-29</a:t>
            </a:fld>
            <a:endParaRPr lang="pl-PL" noProof="0" dirty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noProof="0" dirty="0" smtClean="0"/>
              <a:t>Dodaj stopkę</a:t>
            </a:r>
            <a:endParaRPr lang="pl-PL" noProof="0" dirty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2821885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 rtlCol="0"/>
          <a:lstStyle/>
          <a:p>
            <a:pPr rtl="0"/>
            <a:r>
              <a:rPr lang="pl-PL" noProof="0" smtClean="0"/>
              <a:t>Kliknij, aby edytować styl</a:t>
            </a:r>
            <a:endParaRPr lang="pl-PL" noProof="0" dirty="0"/>
          </a:p>
        </p:txBody>
      </p:sp>
      <p:sp>
        <p:nvSpPr>
          <p:cNvPr id="3" name="Tekst pionowy — symbol zastępczy 2"/>
          <p:cNvSpPr>
            <a:spLocks noGrp="1"/>
          </p:cNvSpPr>
          <p:nvPr>
            <p:ph type="body" orient="vert" idx="1"/>
          </p:nvPr>
        </p:nvSpPr>
        <p:spPr>
          <a:xfrm>
            <a:off x="1562100" y="365125"/>
            <a:ext cx="7010400" cy="5811838"/>
          </a:xfrm>
        </p:spPr>
        <p:txBody>
          <a:bodyPr vert="eaVert" rtlCol="0"/>
          <a:lstStyle/>
          <a:p>
            <a:pPr lvl="0" rtl="0"/>
            <a:r>
              <a:rPr lang="pl-PL" noProof="0" smtClean="0"/>
              <a:t>Kliknij, aby edytować style wzorca tekstu</a:t>
            </a:r>
          </a:p>
          <a:p>
            <a:pPr lvl="1" rtl="0"/>
            <a:r>
              <a:rPr lang="pl-PL" noProof="0" smtClean="0"/>
              <a:t>Drugi poziom</a:t>
            </a:r>
          </a:p>
          <a:p>
            <a:pPr lvl="2" rtl="0"/>
            <a:r>
              <a:rPr lang="pl-PL" noProof="0" smtClean="0"/>
              <a:t>Trzeci poziom</a:t>
            </a:r>
          </a:p>
          <a:p>
            <a:pPr lvl="3" rtl="0"/>
            <a:r>
              <a:rPr lang="pl-PL" noProof="0" smtClean="0"/>
              <a:t>Czwarty poziom</a:t>
            </a:r>
          </a:p>
          <a:p>
            <a:pPr lvl="4" rtl="0"/>
            <a:r>
              <a:rPr lang="pl-PL" noProof="0" smtClean="0"/>
              <a:t>Piąty poziom</a:t>
            </a:r>
            <a:endParaRPr lang="pl-PL" noProof="0" dirty="0"/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E926DFB-B933-43DF-ABA2-A6524ECB16BE}" type="datetime1">
              <a:rPr lang="pl-PL" noProof="0" smtClean="0"/>
              <a:t>2018-10-29</a:t>
            </a:fld>
            <a:endParaRPr lang="pl-PL" noProof="0" dirty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noProof="0" dirty="0" smtClean="0"/>
              <a:t>Dodaj stopkę</a:t>
            </a:r>
            <a:endParaRPr lang="pl-PL" noProof="0" dirty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3388830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pl-PL" noProof="0" smtClean="0"/>
              <a:t>Kliknij, aby edytować styl</a:t>
            </a:r>
            <a:endParaRPr lang="pl-PL" noProof="0" dirty="0"/>
          </a:p>
        </p:txBody>
      </p:sp>
      <p:sp>
        <p:nvSpPr>
          <p:cNvPr id="3" name="Obraz — symbol zastępczy 2" descr="Pusty symbol zastępczy pozwalający dodać obraz. Kliknij symbol zastępczy i wybierz obraz, który chcesz dodać"/>
          <p:cNvSpPr>
            <a:spLocks noGrp="1"/>
          </p:cNvSpPr>
          <p:nvPr>
            <p:ph type="pic" idx="1"/>
          </p:nvPr>
        </p:nvSpPr>
        <p:spPr>
          <a:xfrm>
            <a:off x="5678904" y="987425"/>
            <a:ext cx="5678424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pl-PL" noProof="0" smtClean="0"/>
              <a:t>Kliknij ikonę, aby dodać obraz</a:t>
            </a:r>
            <a:endParaRPr lang="pl-PL" noProof="0" dirty="0"/>
          </a:p>
        </p:txBody>
      </p:sp>
      <p:sp>
        <p:nvSpPr>
          <p:cNvPr id="8" name="Tekst — symbol zastępczy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pl-PL" noProof="0" smtClean="0"/>
              <a:t>Kliknij, aby edytować style wzorca tekstu</a:t>
            </a:r>
          </a:p>
        </p:txBody>
      </p:sp>
      <p:sp>
        <p:nvSpPr>
          <p:cNvPr id="5" name="Data — symbol zastępczy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7B53F3E-BBC4-4A25-AC98-A63456851D64}" type="datetime1">
              <a:rPr lang="pl-PL" noProof="0" smtClean="0"/>
              <a:t>2018-10-29</a:t>
            </a:fld>
            <a:endParaRPr lang="pl-PL" noProof="0" dirty="0"/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noProof="0" dirty="0" smtClean="0"/>
              <a:t>Dodaj stopkę</a:t>
            </a:r>
            <a:endParaRPr lang="pl-PL" noProof="0" dirty="0"/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3413888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l-PL" noProof="0" smtClean="0"/>
              <a:t>Kliknij, aby edytować styl</a:t>
            </a:r>
            <a:endParaRPr lang="pl-PL" noProof="0" dirty="0"/>
          </a:p>
        </p:txBody>
      </p:sp>
      <p:sp>
        <p:nvSpPr>
          <p:cNvPr id="3" name="Zawartość — symbol zastępczy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pl-PL" noProof="0" smtClean="0"/>
              <a:t>Kliknij, aby edytować style wzorca tekstu</a:t>
            </a:r>
          </a:p>
          <a:p>
            <a:pPr lvl="1" rtl="0"/>
            <a:r>
              <a:rPr lang="pl-PL" noProof="0" smtClean="0"/>
              <a:t>Drugi poziom</a:t>
            </a:r>
          </a:p>
          <a:p>
            <a:pPr lvl="2" rtl="0"/>
            <a:r>
              <a:rPr lang="pl-PL" noProof="0" smtClean="0"/>
              <a:t>Trzeci poziom</a:t>
            </a:r>
          </a:p>
          <a:p>
            <a:pPr lvl="3" rtl="0"/>
            <a:r>
              <a:rPr lang="pl-PL" noProof="0" smtClean="0"/>
              <a:t>Czwarty poziom</a:t>
            </a:r>
          </a:p>
          <a:p>
            <a:pPr lvl="4" rtl="0"/>
            <a:r>
              <a:rPr lang="pl-PL" noProof="0" smtClean="0"/>
              <a:t>Piąty poziom</a:t>
            </a:r>
            <a:endParaRPr lang="pl-PL" noProof="0" dirty="0"/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67BC653-730A-4911-8892-AED1E439FBA6}" type="datetime1">
              <a:rPr lang="pl-PL" noProof="0" smtClean="0"/>
              <a:t>2018-10-29</a:t>
            </a:fld>
            <a:endParaRPr lang="pl-PL" noProof="0" dirty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noProof="0" dirty="0" smtClean="0"/>
              <a:t>Dodaj stopkę</a:t>
            </a:r>
            <a:endParaRPr lang="pl-PL" noProof="0" dirty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2198793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41658" y="1709738"/>
            <a:ext cx="10105791" cy="2862262"/>
          </a:xfrm>
        </p:spPr>
        <p:txBody>
          <a:bodyPr rtlCol="0" anchor="b"/>
          <a:lstStyle>
            <a:lvl1pPr>
              <a:defRPr sz="6000"/>
            </a:lvl1pPr>
          </a:lstStyle>
          <a:p>
            <a:pPr rtl="0"/>
            <a:r>
              <a:rPr lang="pl-PL" noProof="0" smtClean="0"/>
              <a:t>Kliknij, aby edytować styl</a:t>
            </a:r>
            <a:endParaRPr lang="pl-PL" noProof="0" dirty="0"/>
          </a:p>
        </p:txBody>
      </p:sp>
      <p:sp>
        <p:nvSpPr>
          <p:cNvPr id="3" name="Tekst — symbol zastępczy 2"/>
          <p:cNvSpPr>
            <a:spLocks noGrp="1"/>
          </p:cNvSpPr>
          <p:nvPr>
            <p:ph type="body" idx="1"/>
          </p:nvPr>
        </p:nvSpPr>
        <p:spPr>
          <a:xfrm>
            <a:off x="1241658" y="4589463"/>
            <a:ext cx="10105791" cy="1500187"/>
          </a:xfrm>
        </p:spPr>
        <p:txBody>
          <a:bodyPr rtlCol="0"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rtl="0"/>
            <a:r>
              <a:rPr lang="pl-PL" noProof="0" smtClean="0"/>
              <a:t>Kliknij, aby edytować style wzorca tekstu</a:t>
            </a:r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FF40913-B13E-4198-B839-C67DE0E96CC7}" type="datetime1">
              <a:rPr lang="pl-PL" noProof="0" smtClean="0"/>
              <a:t>2018-10-29</a:t>
            </a:fld>
            <a:endParaRPr lang="pl-PL" noProof="0" dirty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noProof="0" dirty="0" smtClean="0"/>
              <a:t>Dodaj stopkę</a:t>
            </a:r>
            <a:endParaRPr lang="pl-PL" noProof="0" dirty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4067686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l-PL" noProof="0" smtClean="0"/>
              <a:t>Kliknij, aby edytować styl</a:t>
            </a:r>
            <a:endParaRPr lang="pl-PL" noProof="0" dirty="0"/>
          </a:p>
        </p:txBody>
      </p:sp>
      <p:sp>
        <p:nvSpPr>
          <p:cNvPr id="3" name="Zawartość — symbol zastępczy 2"/>
          <p:cNvSpPr>
            <a:spLocks noGrp="1"/>
          </p:cNvSpPr>
          <p:nvPr>
            <p:ph sz="half" idx="1"/>
          </p:nvPr>
        </p:nvSpPr>
        <p:spPr>
          <a:xfrm>
            <a:off x="1569700" y="1825625"/>
            <a:ext cx="4754880" cy="4351338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pl-PL" noProof="0" smtClean="0"/>
              <a:t>Kliknij, aby edytować style wzorca tekstu</a:t>
            </a:r>
          </a:p>
          <a:p>
            <a:pPr lvl="1" rtl="0"/>
            <a:r>
              <a:rPr lang="pl-PL" noProof="0" smtClean="0"/>
              <a:t>Drugi poziom</a:t>
            </a:r>
          </a:p>
          <a:p>
            <a:pPr lvl="2" rtl="0"/>
            <a:r>
              <a:rPr lang="pl-PL" noProof="0" smtClean="0"/>
              <a:t>Trzeci poziom</a:t>
            </a:r>
          </a:p>
          <a:p>
            <a:pPr lvl="3" rtl="0"/>
            <a:r>
              <a:rPr lang="pl-PL" noProof="0" smtClean="0"/>
              <a:t>Czwarty poziom</a:t>
            </a:r>
          </a:p>
          <a:p>
            <a:pPr lvl="4" rtl="0"/>
            <a:r>
              <a:rPr lang="pl-PL" noProof="0" smtClean="0"/>
              <a:t>Piąty poziom</a:t>
            </a:r>
            <a:endParaRPr lang="pl-PL" noProof="0" dirty="0"/>
          </a:p>
        </p:txBody>
      </p:sp>
      <p:sp>
        <p:nvSpPr>
          <p:cNvPr id="4" name="Zawartość — symbol zastępczy 3"/>
          <p:cNvSpPr>
            <a:spLocks noGrp="1"/>
          </p:cNvSpPr>
          <p:nvPr>
            <p:ph sz="half" idx="2"/>
          </p:nvPr>
        </p:nvSpPr>
        <p:spPr>
          <a:xfrm>
            <a:off x="6605325" y="1825625"/>
            <a:ext cx="4754880" cy="4351338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pl-PL" noProof="0" smtClean="0"/>
              <a:t>Kliknij, aby edytować style wzorca tekstu</a:t>
            </a:r>
          </a:p>
          <a:p>
            <a:pPr lvl="1" rtl="0"/>
            <a:r>
              <a:rPr lang="pl-PL" noProof="0" smtClean="0"/>
              <a:t>Drugi poziom</a:t>
            </a:r>
          </a:p>
          <a:p>
            <a:pPr lvl="2" rtl="0"/>
            <a:r>
              <a:rPr lang="pl-PL" noProof="0" smtClean="0"/>
              <a:t>Trzeci poziom</a:t>
            </a:r>
          </a:p>
          <a:p>
            <a:pPr lvl="3" rtl="0"/>
            <a:r>
              <a:rPr lang="pl-PL" noProof="0" smtClean="0"/>
              <a:t>Czwarty poziom</a:t>
            </a:r>
          </a:p>
          <a:p>
            <a:pPr lvl="4" rtl="0"/>
            <a:r>
              <a:rPr lang="pl-PL" noProof="0" smtClean="0"/>
              <a:t>Piąty poziom</a:t>
            </a:r>
            <a:endParaRPr lang="pl-PL" noProof="0" dirty="0"/>
          </a:p>
        </p:txBody>
      </p:sp>
      <p:sp>
        <p:nvSpPr>
          <p:cNvPr id="5" name="Data — symbol zastępczy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C06BDB0-2F6E-4089-BE3E-65EF3B15D4E2}" type="datetime1">
              <a:rPr lang="pl-PL" noProof="0" smtClean="0"/>
              <a:t>2018-10-29</a:t>
            </a:fld>
            <a:endParaRPr lang="pl-PL" noProof="0" dirty="0"/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noProof="0" dirty="0" smtClean="0"/>
              <a:t>Dodaj stopkę</a:t>
            </a:r>
            <a:endParaRPr lang="pl-PL" noProof="0" dirty="0"/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10636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324100" y="274638"/>
            <a:ext cx="9023350" cy="1143000"/>
          </a:xfrm>
        </p:spPr>
        <p:txBody>
          <a:bodyPr rtlCol="0"/>
          <a:lstStyle/>
          <a:p>
            <a:pPr rtl="0"/>
            <a:r>
              <a:rPr lang="pl-PL" noProof="0" smtClean="0"/>
              <a:t>Kliknij, aby edytować styl</a:t>
            </a:r>
            <a:endParaRPr lang="pl-PL" noProof="0" dirty="0"/>
          </a:p>
        </p:txBody>
      </p:sp>
      <p:sp>
        <p:nvSpPr>
          <p:cNvPr id="3" name="Tekst — symbol zastępczy 2"/>
          <p:cNvSpPr>
            <a:spLocks noGrp="1"/>
          </p:cNvSpPr>
          <p:nvPr>
            <p:ph type="body" idx="1"/>
          </p:nvPr>
        </p:nvSpPr>
        <p:spPr>
          <a:xfrm>
            <a:off x="1562100" y="1489075"/>
            <a:ext cx="4754880" cy="641350"/>
          </a:xfrm>
          <a:noFill/>
          <a:ln>
            <a:noFill/>
          </a:ln>
        </p:spPr>
        <p:txBody>
          <a:bodyPr rtlCol="0" anchor="b"/>
          <a:lstStyle>
            <a:lvl1pPr marL="0" indent="0">
              <a:buNone/>
              <a:defRPr sz="2400" b="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l-PL" noProof="0" smtClean="0"/>
              <a:t>Kliknij, aby edytować style wzorca tekstu</a:t>
            </a:r>
          </a:p>
        </p:txBody>
      </p:sp>
      <p:sp>
        <p:nvSpPr>
          <p:cNvPr id="4" name="Zawartość — symbol zastępczy 3"/>
          <p:cNvSpPr>
            <a:spLocks noGrp="1"/>
          </p:cNvSpPr>
          <p:nvPr>
            <p:ph sz="half" idx="2"/>
          </p:nvPr>
        </p:nvSpPr>
        <p:spPr>
          <a:xfrm>
            <a:off x="1562100" y="2193925"/>
            <a:ext cx="4754880" cy="3978275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pl-PL" noProof="0" smtClean="0"/>
              <a:t>Kliknij, aby edytować style wzorca tekstu</a:t>
            </a:r>
          </a:p>
          <a:p>
            <a:pPr lvl="1" rtl="0"/>
            <a:r>
              <a:rPr lang="pl-PL" noProof="0" smtClean="0"/>
              <a:t>Drugi poziom</a:t>
            </a:r>
          </a:p>
          <a:p>
            <a:pPr lvl="2" rtl="0"/>
            <a:r>
              <a:rPr lang="pl-PL" noProof="0" smtClean="0"/>
              <a:t>Trzeci poziom</a:t>
            </a:r>
          </a:p>
          <a:p>
            <a:pPr lvl="3" rtl="0"/>
            <a:r>
              <a:rPr lang="pl-PL" noProof="0" smtClean="0"/>
              <a:t>Czwarty poziom</a:t>
            </a:r>
          </a:p>
          <a:p>
            <a:pPr lvl="4" rtl="0"/>
            <a:r>
              <a:rPr lang="pl-PL" noProof="0" smtClean="0"/>
              <a:t>Piąty poziom</a:t>
            </a:r>
            <a:endParaRPr lang="pl-PL" noProof="0" dirty="0"/>
          </a:p>
        </p:txBody>
      </p:sp>
      <p:sp>
        <p:nvSpPr>
          <p:cNvPr id="5" name="Tekst — symbol zastępczy 4"/>
          <p:cNvSpPr>
            <a:spLocks noGrp="1"/>
          </p:cNvSpPr>
          <p:nvPr>
            <p:ph type="body" sz="quarter" idx="3"/>
          </p:nvPr>
        </p:nvSpPr>
        <p:spPr>
          <a:xfrm>
            <a:off x="6598920" y="1489075"/>
            <a:ext cx="4754880" cy="641350"/>
          </a:xfrm>
          <a:noFill/>
          <a:ln>
            <a:noFill/>
          </a:ln>
        </p:spPr>
        <p:txBody>
          <a:bodyPr rtlCol="0" anchor="b"/>
          <a:lstStyle>
            <a:lvl1pPr marL="0" indent="0">
              <a:buNone/>
              <a:defRPr sz="2400" b="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l-PL" noProof="0" smtClean="0"/>
              <a:t>Kliknij, aby edytować style wzorca tekstu</a:t>
            </a:r>
          </a:p>
        </p:txBody>
      </p:sp>
      <p:sp>
        <p:nvSpPr>
          <p:cNvPr id="6" name="Zawartość — symbol zastępczy 5"/>
          <p:cNvSpPr>
            <a:spLocks noGrp="1"/>
          </p:cNvSpPr>
          <p:nvPr>
            <p:ph sz="quarter" idx="4"/>
          </p:nvPr>
        </p:nvSpPr>
        <p:spPr>
          <a:xfrm>
            <a:off x="6598920" y="2193925"/>
            <a:ext cx="4754880" cy="3978275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pl-PL" noProof="0" smtClean="0"/>
              <a:t>Kliknij, aby edytować style wzorca tekstu</a:t>
            </a:r>
          </a:p>
          <a:p>
            <a:pPr lvl="1" rtl="0"/>
            <a:r>
              <a:rPr lang="pl-PL" noProof="0" smtClean="0"/>
              <a:t>Drugi poziom</a:t>
            </a:r>
          </a:p>
          <a:p>
            <a:pPr lvl="2" rtl="0"/>
            <a:r>
              <a:rPr lang="pl-PL" noProof="0" smtClean="0"/>
              <a:t>Trzeci poziom</a:t>
            </a:r>
          </a:p>
          <a:p>
            <a:pPr lvl="3" rtl="0"/>
            <a:r>
              <a:rPr lang="pl-PL" noProof="0" smtClean="0"/>
              <a:t>Czwarty poziom</a:t>
            </a:r>
          </a:p>
          <a:p>
            <a:pPr lvl="4" rtl="0"/>
            <a:r>
              <a:rPr lang="pl-PL" noProof="0" smtClean="0"/>
              <a:t>Piąty poziom</a:t>
            </a:r>
            <a:endParaRPr lang="pl-PL" noProof="0" dirty="0"/>
          </a:p>
        </p:txBody>
      </p:sp>
      <p:sp>
        <p:nvSpPr>
          <p:cNvPr id="7" name="Data — symbol zastępczy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C16715A-0E14-4C2F-BDAA-619ED9863345}" type="datetime1">
              <a:rPr lang="pl-PL" noProof="0" smtClean="0"/>
              <a:t>2018-10-29</a:t>
            </a:fld>
            <a:endParaRPr lang="pl-PL" noProof="0" dirty="0"/>
          </a:p>
        </p:txBody>
      </p:sp>
      <p:sp>
        <p:nvSpPr>
          <p:cNvPr id="8" name="Stopka — symbol zastępczy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noProof="0" dirty="0" smtClean="0"/>
              <a:t>Dodaj stopkę</a:t>
            </a:r>
            <a:endParaRPr lang="pl-PL" noProof="0" dirty="0"/>
          </a:p>
        </p:txBody>
      </p:sp>
      <p:sp>
        <p:nvSpPr>
          <p:cNvPr id="9" name="Numer slajdu — symbol zastępczy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3231661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l-PL" noProof="0" smtClean="0"/>
              <a:t>Kliknij, aby edytować styl</a:t>
            </a:r>
            <a:endParaRPr lang="pl-PL" noProof="0" dirty="0"/>
          </a:p>
        </p:txBody>
      </p:sp>
      <p:sp>
        <p:nvSpPr>
          <p:cNvPr id="3" name="Data — symbol zastępczy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56F1B1B-5CC8-4BBD-930D-B32DDDF1BB71}" type="datetime1">
              <a:rPr lang="pl-PL" noProof="0" smtClean="0"/>
              <a:t>2018-10-29</a:t>
            </a:fld>
            <a:endParaRPr lang="pl-PL" noProof="0" dirty="0"/>
          </a:p>
        </p:txBody>
      </p:sp>
      <p:sp>
        <p:nvSpPr>
          <p:cNvPr id="4" name="Stopka — symbol zastępczy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noProof="0" dirty="0" smtClean="0"/>
              <a:t>Dodaj stopkę</a:t>
            </a:r>
            <a:endParaRPr lang="pl-PL" noProof="0" dirty="0"/>
          </a:p>
        </p:txBody>
      </p:sp>
      <p:sp>
        <p:nvSpPr>
          <p:cNvPr id="5" name="Numer slajdu — symbol zastępczy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5105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a — symbol zastępczy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ABD455D-1C23-4685-A2C8-9990B1F64398}" type="datetime1">
              <a:rPr lang="pl-PL" noProof="0" smtClean="0"/>
              <a:t>2018-10-29</a:t>
            </a:fld>
            <a:endParaRPr lang="pl-PL" noProof="0" dirty="0"/>
          </a:p>
        </p:txBody>
      </p:sp>
      <p:sp>
        <p:nvSpPr>
          <p:cNvPr id="3" name="Stopka — symbol zastępczy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noProof="0" dirty="0" smtClean="0"/>
              <a:t>Dodaj stopkę</a:t>
            </a:r>
            <a:endParaRPr lang="pl-PL" noProof="0" dirty="0"/>
          </a:p>
        </p:txBody>
      </p:sp>
      <p:sp>
        <p:nvSpPr>
          <p:cNvPr id="4" name="Numer slajdu — symbol zastępczy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3215141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pl-PL" noProof="0" smtClean="0"/>
              <a:t>Kliknij, aby edytować styl</a:t>
            </a:r>
            <a:endParaRPr lang="pl-PL" noProof="0" dirty="0"/>
          </a:p>
        </p:txBody>
      </p:sp>
      <p:sp>
        <p:nvSpPr>
          <p:cNvPr id="3" name="Zawartość — symbol zastępczy 2"/>
          <p:cNvSpPr>
            <a:spLocks noGrp="1"/>
          </p:cNvSpPr>
          <p:nvPr>
            <p:ph idx="1"/>
          </p:nvPr>
        </p:nvSpPr>
        <p:spPr>
          <a:xfrm>
            <a:off x="5678905" y="987425"/>
            <a:ext cx="5676483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pl-PL" noProof="0" smtClean="0"/>
              <a:t>Kliknij, aby edytować style wzorca tekstu</a:t>
            </a:r>
          </a:p>
          <a:p>
            <a:pPr lvl="1" rtl="0"/>
            <a:r>
              <a:rPr lang="pl-PL" noProof="0" smtClean="0"/>
              <a:t>Drugi poziom</a:t>
            </a:r>
          </a:p>
          <a:p>
            <a:pPr lvl="2" rtl="0"/>
            <a:r>
              <a:rPr lang="pl-PL" noProof="0" smtClean="0"/>
              <a:t>Trzeci poziom</a:t>
            </a:r>
          </a:p>
          <a:p>
            <a:pPr lvl="3" rtl="0"/>
            <a:r>
              <a:rPr lang="pl-PL" noProof="0" smtClean="0"/>
              <a:t>Czwarty poziom</a:t>
            </a:r>
          </a:p>
          <a:p>
            <a:pPr lvl="4" rtl="0"/>
            <a:r>
              <a:rPr lang="pl-PL" noProof="0" smtClean="0"/>
              <a:t>Piąty poziom</a:t>
            </a:r>
            <a:endParaRPr lang="pl-PL" noProof="0" dirty="0"/>
          </a:p>
        </p:txBody>
      </p:sp>
      <p:sp>
        <p:nvSpPr>
          <p:cNvPr id="4" name="Tekst — symbol zastępczy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pl-PL" noProof="0" smtClean="0"/>
              <a:t>Kliknij, aby edytować style wzorca tekstu</a:t>
            </a:r>
          </a:p>
        </p:txBody>
      </p:sp>
      <p:sp>
        <p:nvSpPr>
          <p:cNvPr id="5" name="Data — symbol zastępczy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E01B038-3692-4DE8-9EAB-55E98FA60D37}" type="datetime1">
              <a:rPr lang="pl-PL" noProof="0" smtClean="0"/>
              <a:t>2018-10-29</a:t>
            </a:fld>
            <a:endParaRPr lang="pl-PL" noProof="0" dirty="0"/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noProof="0" dirty="0" smtClean="0"/>
              <a:t>Dodaj stopkę</a:t>
            </a:r>
            <a:endParaRPr lang="pl-PL" noProof="0" dirty="0"/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2198712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pl-PL" noProof="0" smtClean="0"/>
              <a:t>Kliknij, aby edytować styl</a:t>
            </a:r>
            <a:endParaRPr lang="pl-PL" noProof="0" dirty="0"/>
          </a:p>
        </p:txBody>
      </p:sp>
      <p:sp>
        <p:nvSpPr>
          <p:cNvPr id="3" name="Obraz — symbol zastępczy 2" descr="Pusty symbol zastępczy pozwalający dodać obraz. Kliknij symbol zastępczy i wybierz obraz, który chcesz dodać"/>
          <p:cNvSpPr>
            <a:spLocks noGrp="1"/>
          </p:cNvSpPr>
          <p:nvPr>
            <p:ph type="pic" idx="1"/>
          </p:nvPr>
        </p:nvSpPr>
        <p:spPr>
          <a:xfrm>
            <a:off x="5678904" y="987425"/>
            <a:ext cx="5678424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pl-PL" noProof="0" smtClean="0"/>
              <a:t>Kliknij ikonę, aby dodać obraz</a:t>
            </a:r>
            <a:endParaRPr lang="pl-PL" noProof="0" dirty="0"/>
          </a:p>
        </p:txBody>
      </p:sp>
      <p:sp>
        <p:nvSpPr>
          <p:cNvPr id="8" name="Tekst — symbol zastępczy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pl-PL" noProof="0" smtClean="0"/>
              <a:t>Kliknij, aby edytować style wzorca tekstu</a:t>
            </a:r>
          </a:p>
        </p:txBody>
      </p:sp>
      <p:sp>
        <p:nvSpPr>
          <p:cNvPr id="5" name="Data — symbol zastępczy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B6CB5E6-AD54-499C-BC03-576117E6DCC0}" type="datetime1">
              <a:rPr lang="pl-PL" noProof="0" smtClean="0"/>
              <a:t>2018-10-29</a:t>
            </a:fld>
            <a:endParaRPr lang="pl-PL" noProof="0" dirty="0"/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noProof="0" dirty="0" smtClean="0"/>
              <a:t>Dodaj stopkę</a:t>
            </a:r>
            <a:endParaRPr lang="pl-PL" noProof="0" dirty="0"/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1619359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— symbol zastępczy 1"/>
          <p:cNvSpPr>
            <a:spLocks noGrp="1"/>
          </p:cNvSpPr>
          <p:nvPr>
            <p:ph type="title"/>
          </p:nvPr>
        </p:nvSpPr>
        <p:spPr>
          <a:xfrm>
            <a:off x="2324100" y="365125"/>
            <a:ext cx="9029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pl-PL" noProof="0" dirty="0" smtClean="0"/>
              <a:t>Kliknij, aby edytować styl wzorca tytułu</a:t>
            </a:r>
            <a:endParaRPr lang="pl-PL" noProof="0" dirty="0"/>
          </a:p>
        </p:txBody>
      </p:sp>
      <p:sp>
        <p:nvSpPr>
          <p:cNvPr id="3" name="Tekst — symbol zastępczy 2"/>
          <p:cNvSpPr>
            <a:spLocks noGrp="1"/>
          </p:cNvSpPr>
          <p:nvPr>
            <p:ph type="body" idx="1"/>
          </p:nvPr>
        </p:nvSpPr>
        <p:spPr>
          <a:xfrm>
            <a:off x="1562100" y="1825625"/>
            <a:ext cx="9791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pl-PL" noProof="0" dirty="0" smtClean="0"/>
              <a:t>Kliknij, aby edytować style wzorca tekstu</a:t>
            </a:r>
          </a:p>
          <a:p>
            <a:pPr lvl="1" rtl="0"/>
            <a:r>
              <a:rPr lang="pl-PL" noProof="0" dirty="0" smtClean="0"/>
              <a:t>Drugi poziom</a:t>
            </a:r>
          </a:p>
          <a:p>
            <a:pPr lvl="2" rtl="0"/>
            <a:r>
              <a:rPr lang="pl-PL" noProof="0" dirty="0" smtClean="0"/>
              <a:t>Trzeci poziom</a:t>
            </a:r>
          </a:p>
          <a:p>
            <a:pPr lvl="3" rtl="0"/>
            <a:r>
              <a:rPr lang="pl-PL" noProof="0" dirty="0" smtClean="0"/>
              <a:t>Czwarty poziom</a:t>
            </a:r>
          </a:p>
          <a:p>
            <a:pPr lvl="4" rtl="0"/>
            <a:r>
              <a:rPr lang="pl-PL" noProof="0" dirty="0" smtClean="0"/>
              <a:t>Piąty poziom</a:t>
            </a:r>
            <a:endParaRPr lang="pl-PL" noProof="0" dirty="0"/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2"/>
          </p:nvPr>
        </p:nvSpPr>
        <p:spPr>
          <a:xfrm>
            <a:off x="1562100" y="6356350"/>
            <a:ext cx="2552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EF3DFA75-421E-4130-950E-1510EA471820}" type="datetime1">
              <a:rPr lang="pl-PL" noProof="0" smtClean="0"/>
              <a:t>2018-10-29</a:t>
            </a:fld>
            <a:endParaRPr lang="pl-PL" noProof="0" dirty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r>
              <a:rPr lang="pl-PL" noProof="0" dirty="0" smtClean="0"/>
              <a:t>Dodaj stopkę</a:t>
            </a:r>
            <a:endParaRPr lang="pl-PL" noProof="0" dirty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71B7BAC7-FE87-40F6-AA24-4F4685D1B022}" type="slidenum">
              <a:rPr lang="pl-PL" noProof="0" smtClean="0"/>
              <a:pPr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3219367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81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0" orient="horz" pos="2160" userDrawn="1">
          <p15:clr>
            <a:srgbClr val="F26B43"/>
          </p15:clr>
        </p15:guide>
        <p15:guide id="1" pos="3840" userDrawn="1">
          <p15:clr>
            <a:srgbClr val="F26B43"/>
          </p15:clr>
        </p15:guide>
        <p15:guide id="2" pos="1464" userDrawn="1">
          <p15:clr>
            <a:srgbClr val="F26B43"/>
          </p15:clr>
        </p15:guide>
        <p15:guide id="3" pos="7152" userDrawn="1">
          <p15:clr>
            <a:srgbClr val="F26B43"/>
          </p15:clr>
        </p15:guide>
        <p15:guide id="4" pos="984" userDrawn="1">
          <p15:clr>
            <a:srgbClr val="F26B43"/>
          </p15:clr>
        </p15:guide>
        <p15:guide id="5" orient="horz" pos="38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Clostridium </a:t>
            </a:r>
            <a:r>
              <a:rPr lang="pl-PL" dirty="0" err="1" smtClean="0"/>
              <a:t>difficile</a:t>
            </a:r>
            <a:r>
              <a:rPr lang="pl-PL" dirty="0" smtClean="0"/>
              <a:t> – kontrola zakażeń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>
                <a:solidFill>
                  <a:schemeClr val="tx1"/>
                </a:solidFill>
              </a:rPr>
              <a:t>Lek. Karolina </a:t>
            </a:r>
            <a:r>
              <a:rPr lang="pl-PL" dirty="0" err="1">
                <a:solidFill>
                  <a:schemeClr val="tx1"/>
                </a:solidFill>
              </a:rPr>
              <a:t>Balawajder</a:t>
            </a:r>
            <a:endParaRPr lang="pl-PL" dirty="0">
              <a:solidFill>
                <a:schemeClr val="tx1"/>
              </a:solidFill>
            </a:endParaRPr>
          </a:p>
          <a:p>
            <a:endParaRPr lang="pl-PL" sz="1400" dirty="0" smtClean="0">
              <a:solidFill>
                <a:schemeClr val="tx1"/>
              </a:solidFill>
            </a:endParaRPr>
          </a:p>
          <a:p>
            <a:r>
              <a:rPr lang="pl-PL" sz="1400" smtClean="0">
                <a:solidFill>
                  <a:schemeClr val="tx1"/>
                </a:solidFill>
              </a:rPr>
              <a:t>30 października 2018</a:t>
            </a:r>
            <a:endParaRPr lang="pl-PL" sz="1400" dirty="0">
              <a:solidFill>
                <a:schemeClr val="tx1"/>
              </a:solidFill>
            </a:endParaRPr>
          </a:p>
          <a:p>
            <a:r>
              <a:rPr lang="pl-PL" sz="1400" dirty="0" smtClean="0">
                <a:solidFill>
                  <a:schemeClr val="tx1"/>
                </a:solidFill>
              </a:rPr>
              <a:t>Szpital im. Dr Romana Grzeszczaka w </a:t>
            </a:r>
            <a:r>
              <a:rPr lang="pl-PL" sz="1400" dirty="0">
                <a:solidFill>
                  <a:schemeClr val="tx1"/>
                </a:solidFill>
              </a:rPr>
              <a:t>S</a:t>
            </a:r>
            <a:r>
              <a:rPr lang="pl-PL" sz="1400" dirty="0" smtClean="0">
                <a:solidFill>
                  <a:schemeClr val="tx1"/>
                </a:solidFill>
              </a:rPr>
              <a:t>łupcy</a:t>
            </a: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048790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DIAGNOSTYKA </a:t>
            </a:r>
            <a:r>
              <a:rPr lang="pl-PL" dirty="0" smtClean="0"/>
              <a:t>CDI - strategie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 smtClean="0"/>
              <a:t>I etap – wysokoczuły test: NAAT lub GDH</a:t>
            </a:r>
          </a:p>
          <a:p>
            <a:pPr>
              <a:buFontTx/>
              <a:buChar char="-"/>
            </a:pPr>
            <a:r>
              <a:rPr lang="pl-PL" dirty="0" smtClean="0"/>
              <a:t>Wynik ujemny – koniec diagnostyki</a:t>
            </a:r>
          </a:p>
          <a:p>
            <a:pPr>
              <a:buFontTx/>
              <a:buChar char="-"/>
            </a:pPr>
            <a:r>
              <a:rPr lang="pl-PL" dirty="0" smtClean="0"/>
              <a:t>Wynik dodatni – II etap</a:t>
            </a:r>
          </a:p>
          <a:p>
            <a:pPr marL="0" indent="0">
              <a:buNone/>
            </a:pPr>
            <a:r>
              <a:rPr lang="pl-PL" dirty="0" smtClean="0"/>
              <a:t>II etap = toksyny A/B</a:t>
            </a:r>
          </a:p>
          <a:p>
            <a:pPr>
              <a:buFontTx/>
              <a:buChar char="-"/>
            </a:pPr>
            <a:r>
              <a:rPr lang="pl-PL" dirty="0" smtClean="0"/>
              <a:t>Wynik dodatni – CDI</a:t>
            </a:r>
          </a:p>
          <a:p>
            <a:pPr>
              <a:buFontTx/>
              <a:buChar char="-"/>
            </a:pPr>
            <a:r>
              <a:rPr lang="pl-PL" dirty="0" smtClean="0"/>
              <a:t>Wynik ujemny – możliwe CDI lub nosicielstwo; opcjonalnie III etap</a:t>
            </a:r>
          </a:p>
          <a:p>
            <a:pPr marL="0" indent="0">
              <a:buNone/>
            </a:pPr>
            <a:r>
              <a:rPr lang="pl-PL" dirty="0" smtClean="0"/>
              <a:t>III etap – test cytotoksyczności lub NAAT (jeżeli nie wykonano wcześniej)</a:t>
            </a:r>
          </a:p>
        </p:txBody>
      </p:sp>
    </p:spTree>
    <p:extLst>
      <p:ext uri="{BB962C8B-B14F-4D97-AF65-F5344CB8AC3E}">
        <p14:creationId xmlns:p14="http://schemas.microsoft.com/office/powerpoint/2010/main" val="2514302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DIAGNOSTYKA </a:t>
            </a:r>
            <a:r>
              <a:rPr lang="pl-PL" dirty="0" smtClean="0"/>
              <a:t>CDI - strategie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 smtClean="0"/>
              <a:t>I etap – wysokoczuły test GDH i </a:t>
            </a:r>
            <a:r>
              <a:rPr lang="pl-PL" dirty="0" err="1" smtClean="0"/>
              <a:t>Tox</a:t>
            </a:r>
            <a:r>
              <a:rPr lang="pl-PL" dirty="0" smtClean="0"/>
              <a:t> A/B</a:t>
            </a:r>
          </a:p>
          <a:p>
            <a:pPr>
              <a:buFontTx/>
              <a:buChar char="-"/>
            </a:pPr>
            <a:r>
              <a:rPr lang="pl-PL" dirty="0"/>
              <a:t>GDH </a:t>
            </a:r>
            <a:r>
              <a:rPr lang="pl-PL" dirty="0" smtClean="0"/>
              <a:t>ujemny i  </a:t>
            </a:r>
            <a:r>
              <a:rPr lang="pl-PL" dirty="0" err="1"/>
              <a:t>Tox</a:t>
            </a:r>
            <a:r>
              <a:rPr lang="pl-PL" dirty="0"/>
              <a:t> </a:t>
            </a:r>
            <a:r>
              <a:rPr lang="pl-PL" dirty="0" smtClean="0"/>
              <a:t>A/B ujemny – wynik ujemny, koniec diagnostyki</a:t>
            </a:r>
          </a:p>
          <a:p>
            <a:pPr>
              <a:buFontTx/>
              <a:buChar char="-"/>
            </a:pPr>
            <a:r>
              <a:rPr lang="pl-PL" dirty="0" smtClean="0"/>
              <a:t>GDH dodatni i </a:t>
            </a:r>
            <a:r>
              <a:rPr lang="pl-PL" dirty="0" err="1" smtClean="0"/>
              <a:t>Tox</a:t>
            </a:r>
            <a:r>
              <a:rPr lang="pl-PL" dirty="0" smtClean="0"/>
              <a:t> A/B dodatni – wynik dodatni, koniec diagnostyki</a:t>
            </a:r>
          </a:p>
          <a:p>
            <a:pPr>
              <a:buFontTx/>
              <a:buChar char="-"/>
            </a:pPr>
            <a:r>
              <a:rPr lang="pl-PL" dirty="0" smtClean="0"/>
              <a:t>GDH dodatni i </a:t>
            </a:r>
            <a:r>
              <a:rPr lang="pl-PL" dirty="0" err="1" smtClean="0"/>
              <a:t>Tox</a:t>
            </a:r>
            <a:r>
              <a:rPr lang="pl-PL" dirty="0" smtClean="0"/>
              <a:t> A/B ujemny – II etap</a:t>
            </a:r>
          </a:p>
          <a:p>
            <a:pPr marL="0" indent="0">
              <a:buNone/>
            </a:pPr>
            <a:r>
              <a:rPr lang="pl-PL" dirty="0" smtClean="0"/>
              <a:t>II etap - test </a:t>
            </a:r>
            <a:r>
              <a:rPr lang="pl-PL" dirty="0"/>
              <a:t>cytotoksyczności lub NAAT </a:t>
            </a: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- Wynik dodatni – </a:t>
            </a:r>
            <a:r>
              <a:rPr lang="pl-PL" dirty="0"/>
              <a:t>możliwe CDI lub </a:t>
            </a:r>
            <a:r>
              <a:rPr lang="pl-PL" dirty="0" smtClean="0"/>
              <a:t>nosicielstwo</a:t>
            </a:r>
          </a:p>
          <a:p>
            <a:pPr>
              <a:buFontTx/>
              <a:buChar char="-"/>
            </a:pPr>
            <a:r>
              <a:rPr lang="pl-PL" dirty="0" smtClean="0"/>
              <a:t>Wynik ujemny – brak CDI</a:t>
            </a:r>
          </a:p>
        </p:txBody>
      </p:sp>
    </p:spTree>
    <p:extLst>
      <p:ext uri="{BB962C8B-B14F-4D97-AF65-F5344CB8AC3E}">
        <p14:creationId xmlns:p14="http://schemas.microsoft.com/office/powerpoint/2010/main" val="216124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/>
              <a:t>Zakażenie clostridium </a:t>
            </a:r>
            <a:r>
              <a:rPr lang="pl-PL" dirty="0" err="1" smtClean="0"/>
              <a:t>difficile</a:t>
            </a:r>
            <a:r>
              <a:rPr lang="pl-PL" dirty="0" smtClean="0"/>
              <a:t> – </a:t>
            </a:r>
            <a:br>
              <a:rPr lang="pl-PL" dirty="0" smtClean="0"/>
            </a:br>
            <a:r>
              <a:rPr lang="pl-PL" dirty="0" smtClean="0"/>
              <a:t>ognisko epidemiczne / IZOLACJA PACJENTA</a:t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pl-PL" dirty="0" smtClean="0"/>
              <a:t>Ognisko epidemiczne - dwa lub więcej przypadków zakażeń, które pozostają w związku czasowym i przestrzennym</a:t>
            </a:r>
          </a:p>
          <a:p>
            <a:pPr>
              <a:buFontTx/>
              <a:buChar char="-"/>
            </a:pPr>
            <a:r>
              <a:rPr lang="pl-PL" dirty="0" smtClean="0"/>
              <a:t>W sytuacji endemicznej i ognisku – zalecana izolacja kontaktowa</a:t>
            </a:r>
          </a:p>
          <a:p>
            <a:pPr>
              <a:buFontTx/>
              <a:buChar char="-"/>
            </a:pPr>
            <a:r>
              <a:rPr lang="pl-PL" dirty="0" smtClean="0"/>
              <a:t>Izolacja w sali z wydzieloną toaletą – jeżeli ograniczenie lokalowe – priorytetowo izolowani pacjenci z nietrzymaniem stolca</a:t>
            </a:r>
          </a:p>
          <a:p>
            <a:pPr>
              <a:buFontTx/>
              <a:buChar char="-"/>
            </a:pPr>
            <a:r>
              <a:rPr lang="pl-PL" dirty="0" smtClean="0"/>
              <a:t>Możliwość kohortacji pacjentów z tym samym organizmem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62274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/>
              <a:t>Zakażenie clostridium </a:t>
            </a:r>
            <a:r>
              <a:rPr lang="pl-PL" dirty="0" err="1" smtClean="0"/>
              <a:t>difficile</a:t>
            </a:r>
            <a:r>
              <a:rPr lang="pl-PL" dirty="0" smtClean="0"/>
              <a:t> – </a:t>
            </a:r>
            <a:br>
              <a:rPr lang="pl-PL" dirty="0" smtClean="0"/>
            </a:br>
            <a:r>
              <a:rPr lang="pl-PL" dirty="0" smtClean="0"/>
              <a:t>IZOLACJA PACJENTA</a:t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pl-PL" dirty="0" smtClean="0"/>
              <a:t>Personel – rękawiczki i fartuchy przy wchodzeniu na salę pacjenta z CDI (spory!)</a:t>
            </a:r>
          </a:p>
          <a:p>
            <a:pPr>
              <a:buFontTx/>
              <a:buChar char="-"/>
            </a:pPr>
            <a:r>
              <a:rPr lang="pl-PL" dirty="0" smtClean="0"/>
              <a:t>Spory usuwane są przez MYCIE wodą z mydłem; środki do dezynfekcji na bazie alkoholu nie usuwają sporów</a:t>
            </a:r>
          </a:p>
          <a:p>
            <a:pPr>
              <a:buFontTx/>
              <a:buChar char="-"/>
            </a:pPr>
            <a:r>
              <a:rPr lang="pl-PL" dirty="0" smtClean="0"/>
              <a:t>Dezynfekcja sprzętów i powierzchni – środki </a:t>
            </a:r>
            <a:r>
              <a:rPr lang="pl-PL" dirty="0" err="1" smtClean="0"/>
              <a:t>sporobójcze</a:t>
            </a:r>
            <a:r>
              <a:rPr lang="pl-PL" dirty="0" smtClean="0"/>
              <a:t> – w trakcie pobytu i po wypisie pacjenta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60002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/>
              <a:t>Zakażenie clostridium </a:t>
            </a:r>
            <a:r>
              <a:rPr lang="pl-PL" dirty="0" err="1" smtClean="0"/>
              <a:t>difficile</a:t>
            </a:r>
            <a:r>
              <a:rPr lang="pl-PL" dirty="0" smtClean="0"/>
              <a:t> – </a:t>
            </a:r>
            <a:br>
              <a:rPr lang="pl-PL" dirty="0" smtClean="0"/>
            </a:br>
            <a:r>
              <a:rPr lang="pl-PL" dirty="0" smtClean="0"/>
              <a:t>IZOLACJA PACJENTA</a:t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pl-PL" dirty="0" smtClean="0"/>
              <a:t>Bielizna szpitalna – dezynfekcja termiczna 65</a:t>
            </a:r>
            <a:r>
              <a:rPr lang="pl-PL" baseline="30000" dirty="0" smtClean="0"/>
              <a:t>o</a:t>
            </a:r>
            <a:r>
              <a:rPr lang="pl-PL" dirty="0" smtClean="0"/>
              <a:t>C nie krócej niż 10 minut lub 71</a:t>
            </a:r>
            <a:r>
              <a:rPr lang="pl-PL" baseline="30000" dirty="0" smtClean="0"/>
              <a:t>o</a:t>
            </a:r>
            <a:r>
              <a:rPr lang="pl-PL" dirty="0" smtClean="0"/>
              <a:t>C nie krócej niż 3 minuty</a:t>
            </a:r>
          </a:p>
          <a:p>
            <a:pPr>
              <a:buFontTx/>
              <a:buChar char="-"/>
            </a:pPr>
            <a:r>
              <a:rPr lang="pl-PL" dirty="0" smtClean="0"/>
              <a:t>Jeżeli niska temperatura prania – dodać chlor do przedostatniego płukania</a:t>
            </a:r>
          </a:p>
          <a:p>
            <a:pPr>
              <a:buFontTx/>
              <a:buChar char="-"/>
            </a:pPr>
            <a:r>
              <a:rPr lang="pl-PL" dirty="0" smtClean="0"/>
              <a:t>Fartuchy pracowników medycznych – prać w pralni medycznej</a:t>
            </a:r>
          </a:p>
        </p:txBody>
      </p:sp>
    </p:spTree>
    <p:extLst>
      <p:ext uri="{BB962C8B-B14F-4D97-AF65-F5344CB8AC3E}">
        <p14:creationId xmlns:p14="http://schemas.microsoft.com/office/powerpoint/2010/main" val="3581449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/>
              <a:t>Zakażenie clostridium </a:t>
            </a:r>
            <a:r>
              <a:rPr lang="pl-PL" dirty="0" err="1"/>
              <a:t>difficile</a:t>
            </a:r>
            <a:r>
              <a:rPr lang="pl-PL" dirty="0"/>
              <a:t> – </a:t>
            </a:r>
            <a:br>
              <a:rPr lang="pl-PL" dirty="0"/>
            </a:br>
            <a:r>
              <a:rPr lang="pl-PL" dirty="0"/>
              <a:t>ognisko epidemiczne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pl-PL" dirty="0" smtClean="0"/>
              <a:t>Szkolenia dla personelu medycznego  metody zapobiegania transmisji</a:t>
            </a:r>
          </a:p>
          <a:p>
            <a:pPr>
              <a:buFontTx/>
              <a:buChar char="-"/>
            </a:pPr>
            <a:r>
              <a:rPr lang="pl-PL" dirty="0" smtClean="0"/>
              <a:t>Edukacja pacjenta i rodziny  -przestrzeganie zasad izolacji</a:t>
            </a:r>
          </a:p>
          <a:p>
            <a:pPr>
              <a:buFontTx/>
              <a:buChar char="-"/>
            </a:pPr>
            <a:r>
              <a:rPr lang="pl-PL" dirty="0" smtClean="0"/>
              <a:t>Szybka identyfikacja pacjentów zakażonych  - niezwłoczne wykonanie badania jeżeli objawy zakażenia, izolacja w oczekiwaniu na wynik</a:t>
            </a:r>
          </a:p>
          <a:p>
            <a:pPr>
              <a:buFontTx/>
              <a:buChar char="-"/>
            </a:pPr>
            <a:r>
              <a:rPr lang="pl-PL" dirty="0" smtClean="0"/>
              <a:t>Wydzielenie osobnych </a:t>
            </a:r>
            <a:r>
              <a:rPr lang="pl-PL" dirty="0" err="1" smtClean="0"/>
              <a:t>sal</a:t>
            </a:r>
            <a:r>
              <a:rPr lang="pl-PL" dirty="0" smtClean="0"/>
              <a:t> dla chorych z CDI </a:t>
            </a:r>
          </a:p>
          <a:p>
            <a:pPr>
              <a:buFontTx/>
              <a:buChar char="-"/>
            </a:pPr>
            <a:r>
              <a:rPr lang="pl-PL" dirty="0" smtClean="0"/>
              <a:t>Przegląd metod dekontaminacji, przeszkolenie personelu sprzątającego, stosowanie środków </a:t>
            </a:r>
            <a:r>
              <a:rPr lang="pl-PL" dirty="0" err="1" smtClean="0"/>
              <a:t>sporobójczych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87722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 smtClean="0"/>
              <a:t>Zakażenie clostridium </a:t>
            </a:r>
            <a:r>
              <a:rPr lang="pl-PL" dirty="0" err="1" smtClean="0"/>
              <a:t>difficile</a:t>
            </a:r>
            <a:r>
              <a:rPr lang="pl-PL" dirty="0" smtClean="0"/>
              <a:t> – </a:t>
            </a:r>
            <a:r>
              <a:rPr lang="pl-PL" dirty="0"/>
              <a:t/>
            </a:r>
            <a:br>
              <a:rPr lang="pl-PL" dirty="0"/>
            </a:br>
            <a:r>
              <a:rPr lang="pl-PL" dirty="0"/>
              <a:t>ognisko epidemiczne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pl-PL" dirty="0" smtClean="0"/>
              <a:t>Analiza antybiotykoterapii, modyfikacja szpitalnej polityki antybiotykowej (ograniczenie zużycia antybiotyków)</a:t>
            </a:r>
          </a:p>
          <a:p>
            <a:pPr>
              <a:buFontTx/>
              <a:buChar char="-"/>
            </a:pPr>
            <a:r>
              <a:rPr lang="pl-PL" dirty="0" smtClean="0"/>
              <a:t>Nadzorowanie pacjentów z kontaktu z </a:t>
            </a:r>
            <a:r>
              <a:rPr lang="pl-PL" dirty="0" err="1" smtClean="0"/>
              <a:t>C.difficile</a:t>
            </a:r>
            <a:r>
              <a:rPr lang="pl-PL" dirty="0" smtClean="0"/>
              <a:t>, przenoszonych na inne oddziały</a:t>
            </a:r>
          </a:p>
          <a:p>
            <a:pPr>
              <a:buFontTx/>
              <a:buChar char="-"/>
            </a:pPr>
            <a:r>
              <a:rPr lang="pl-PL" dirty="0" smtClean="0"/>
              <a:t>Jeżeli dalsze rozprzestrzenianie się zakażeń mimo podjętych działań- należy rozważyć wstrzymanie przyjęć i poddać oddział dekontaminacji środkami </a:t>
            </a:r>
            <a:r>
              <a:rPr lang="pl-PL" dirty="0" err="1" smtClean="0"/>
              <a:t>spoobójczymi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03240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/>
              <a:t>Zakażenie clostridium </a:t>
            </a:r>
            <a:r>
              <a:rPr lang="pl-PL" dirty="0" err="1"/>
              <a:t>difficile</a:t>
            </a:r>
            <a:r>
              <a:rPr lang="pl-PL" dirty="0"/>
              <a:t> </a:t>
            </a:r>
            <a:r>
              <a:rPr lang="pl-PL" dirty="0" smtClean="0"/>
              <a:t>–</a:t>
            </a:r>
            <a:br>
              <a:rPr lang="pl-PL" dirty="0" smtClean="0"/>
            </a:br>
            <a:r>
              <a:rPr lang="pl-PL" dirty="0" smtClean="0"/>
              <a:t>LECZENIE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Tx/>
              <a:buChar char="-"/>
            </a:pPr>
            <a:r>
              <a:rPr lang="pl-PL" dirty="0" smtClean="0"/>
              <a:t>Jeżeli możliwe – przerwać dotychczasową antybiotykoterapię</a:t>
            </a:r>
          </a:p>
          <a:p>
            <a:pPr>
              <a:buFontTx/>
              <a:buChar char="-"/>
            </a:pPr>
            <a:r>
              <a:rPr lang="pl-PL" dirty="0" smtClean="0"/>
              <a:t>Leczenie empiryczne CDI – jeżeli spodziewane opóźnienie </a:t>
            </a:r>
            <a:r>
              <a:rPr lang="pl-PL" smtClean="0"/>
              <a:t>w otrzymaniu </a:t>
            </a:r>
            <a:r>
              <a:rPr lang="pl-PL" dirty="0" smtClean="0"/>
              <a:t>wyniku</a:t>
            </a:r>
          </a:p>
          <a:p>
            <a:pPr>
              <a:buFontTx/>
              <a:buChar char="-"/>
            </a:pPr>
            <a:r>
              <a:rPr lang="pl-PL" dirty="0" smtClean="0"/>
              <a:t>Leczenie zależy od ciężkości przebiegu (łagodny, ciężki, piorunujący)-, epizodu (pierwszy / nawroty)</a:t>
            </a:r>
          </a:p>
          <a:p>
            <a:pPr>
              <a:buFontTx/>
              <a:buChar char="-"/>
            </a:pPr>
            <a:r>
              <a:rPr lang="pl-PL" dirty="0" smtClean="0"/>
              <a:t>Wankomycyna – doustnie / dożylnie (jeżeli leczenie doustne niemożliwe)</a:t>
            </a:r>
          </a:p>
          <a:p>
            <a:pPr>
              <a:buFontTx/>
              <a:buChar char="-"/>
            </a:pPr>
            <a:r>
              <a:rPr lang="pl-PL" dirty="0" err="1" smtClean="0"/>
              <a:t>Metronidazol</a:t>
            </a:r>
            <a:r>
              <a:rPr lang="pl-PL" dirty="0" smtClean="0"/>
              <a:t> – doustnie /</a:t>
            </a:r>
            <a:r>
              <a:rPr lang="pl-PL" dirty="0"/>
              <a:t>dożylnie (jeżeli leczenie doustne niemożliwe</a:t>
            </a:r>
            <a:r>
              <a:rPr lang="pl-PL" dirty="0" smtClean="0"/>
              <a:t>)</a:t>
            </a:r>
          </a:p>
          <a:p>
            <a:pPr>
              <a:buFontTx/>
              <a:buChar char="-"/>
            </a:pPr>
            <a:r>
              <a:rPr lang="pl-PL" dirty="0" err="1" smtClean="0"/>
              <a:t>Fidaksomycyna</a:t>
            </a:r>
            <a:r>
              <a:rPr lang="pl-PL" dirty="0" smtClean="0"/>
              <a:t> – doustnie (w nawrotach)</a:t>
            </a:r>
          </a:p>
          <a:p>
            <a:pPr>
              <a:buFontTx/>
              <a:buChar char="-"/>
            </a:pPr>
            <a:r>
              <a:rPr lang="pl-PL" dirty="0" smtClean="0"/>
              <a:t>Czas leczenia -10 dni</a:t>
            </a:r>
          </a:p>
          <a:p>
            <a:pPr>
              <a:buFontTx/>
              <a:buChar char="-"/>
            </a:pPr>
            <a:r>
              <a:rPr lang="pl-PL" dirty="0" smtClean="0"/>
              <a:t>Wiele nawrotów – transplantacja </a:t>
            </a:r>
            <a:r>
              <a:rPr lang="pl-PL" dirty="0" err="1" smtClean="0"/>
              <a:t>mikrobioty</a:t>
            </a:r>
            <a:r>
              <a:rPr lang="pl-PL" dirty="0" smtClean="0"/>
              <a:t> jelitowej</a:t>
            </a:r>
            <a:endParaRPr lang="pl-PL" dirty="0"/>
          </a:p>
          <a:p>
            <a:pPr>
              <a:buFontTx/>
              <a:buChar char="-"/>
            </a:pPr>
            <a:endParaRPr lang="pl-PL" dirty="0" smtClean="0"/>
          </a:p>
          <a:p>
            <a:pPr>
              <a:buFontTx/>
              <a:buChar char="-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48086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ymbol zastępczy zawartośc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2701" y="2249488"/>
            <a:ext cx="7083424" cy="3541712"/>
          </a:xfrm>
        </p:spPr>
      </p:pic>
    </p:spTree>
    <p:extLst>
      <p:ext uri="{BB962C8B-B14F-4D97-AF65-F5344CB8AC3E}">
        <p14:creationId xmlns:p14="http://schemas.microsoft.com/office/powerpoint/2010/main" val="70449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 smtClean="0"/>
              <a:t>Zakażenie clostridium </a:t>
            </a:r>
            <a:r>
              <a:rPr lang="pl-PL" dirty="0" err="1" smtClean="0"/>
              <a:t>difficile</a:t>
            </a:r>
            <a:r>
              <a:rPr lang="pl-PL" dirty="0" smtClean="0"/>
              <a:t> (CDI) – definicje</a:t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pl-PL" dirty="0" smtClean="0"/>
              <a:t>Obecność biegunki / </a:t>
            </a:r>
            <a:r>
              <a:rPr lang="pl-PL" dirty="0" err="1" smtClean="0"/>
              <a:t>megacolon</a:t>
            </a:r>
            <a:r>
              <a:rPr lang="pl-PL" dirty="0" smtClean="0"/>
              <a:t> / ciężkiej niedrożności jelit oraz:</a:t>
            </a:r>
          </a:p>
          <a:p>
            <a:r>
              <a:rPr lang="pl-PL" dirty="0" smtClean="0"/>
              <a:t>Pozytywny wynik testu diagnostycznego (laboratorium) lub</a:t>
            </a:r>
          </a:p>
          <a:p>
            <a:r>
              <a:rPr lang="pl-PL" dirty="0" smtClean="0"/>
              <a:t>Obecność błon rzekomych (endoskopia, </a:t>
            </a:r>
            <a:r>
              <a:rPr lang="pl-PL" dirty="0" err="1" smtClean="0"/>
              <a:t>hist</a:t>
            </a:r>
            <a:r>
              <a:rPr lang="pl-PL" dirty="0" smtClean="0"/>
              <a:t>-pat)</a:t>
            </a:r>
          </a:p>
          <a:p>
            <a:pPr>
              <a:buFontTx/>
              <a:buChar char="-"/>
            </a:pPr>
            <a:r>
              <a:rPr lang="pl-PL" dirty="0" smtClean="0"/>
              <a:t>Nowe zachorowanie – nowy epizod wystąpienia objawów, po upływie 8 tygodni od poprzedniego + pozytywny wynik testu</a:t>
            </a:r>
          </a:p>
          <a:p>
            <a:pPr>
              <a:buFontTx/>
              <a:buChar char="-"/>
            </a:pPr>
            <a:r>
              <a:rPr lang="pl-PL" dirty="0" smtClean="0"/>
              <a:t>Nawrót – epizod wystąpienia objawów + pozytywny wynik testu – 2 do tygodni od poprzedniego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99394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371600" y="894523"/>
            <a:ext cx="9982199" cy="5282440"/>
          </a:xfrm>
        </p:spPr>
        <p:txBody>
          <a:bodyPr/>
          <a:lstStyle/>
          <a:p>
            <a:pPr marL="0" indent="0" algn="ctr">
              <a:buNone/>
            </a:pPr>
            <a:r>
              <a:rPr lang="pl-PL" dirty="0" smtClean="0"/>
              <a:t>Biegunka  - 3 lub więcej luźnych wodnistych stolców (typ 5-7) / 24 godziny</a:t>
            </a:r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6274" y="1822174"/>
            <a:ext cx="3752850" cy="48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6135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/>
              <a:t>Zakażenie clostridium </a:t>
            </a:r>
            <a:r>
              <a:rPr lang="pl-PL" dirty="0" err="1"/>
              <a:t>difficile</a:t>
            </a:r>
            <a:r>
              <a:rPr lang="pl-PL" dirty="0"/>
              <a:t> – </a:t>
            </a:r>
            <a:r>
              <a:rPr lang="pl-PL" dirty="0" smtClean="0"/>
              <a:t>podział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>
              <a:buAutoNum type="arabicPeriod"/>
            </a:pPr>
            <a:r>
              <a:rPr lang="pl-PL" dirty="0" smtClean="0"/>
              <a:t>Związane z zakładem opieki zdrowotnej</a:t>
            </a:r>
          </a:p>
          <a:p>
            <a:pPr>
              <a:buFontTx/>
              <a:buChar char="-"/>
            </a:pPr>
            <a:r>
              <a:rPr lang="pl-PL" dirty="0" smtClean="0"/>
              <a:t>Objawy w trzecim dniu (&gt;48 godzin) – od dnia przyjęcia do ZOZ lub </a:t>
            </a:r>
          </a:p>
          <a:p>
            <a:pPr>
              <a:buFontTx/>
              <a:buChar char="-"/>
            </a:pPr>
            <a:r>
              <a:rPr lang="pl-PL" dirty="0" smtClean="0"/>
              <a:t>Objawy wystąpiły w okresie 4 tygodniu od wypisania z ZOZ</a:t>
            </a:r>
          </a:p>
          <a:p>
            <a:pPr marL="0" indent="0">
              <a:buNone/>
            </a:pPr>
            <a:r>
              <a:rPr lang="pl-PL" dirty="0" smtClean="0"/>
              <a:t>2. </a:t>
            </a:r>
            <a:r>
              <a:rPr lang="pl-PL" dirty="0" err="1" smtClean="0"/>
              <a:t>Pozaszpitalne</a:t>
            </a:r>
            <a:r>
              <a:rPr lang="pl-PL" dirty="0" smtClean="0"/>
              <a:t> </a:t>
            </a:r>
          </a:p>
          <a:p>
            <a:pPr>
              <a:buFontTx/>
              <a:buChar char="-"/>
            </a:pPr>
            <a:r>
              <a:rPr lang="pl-PL" dirty="0" smtClean="0"/>
              <a:t>Objawy poza ZOZ i pacjent nie przebywał w ZOZ w ciągu ostatnich 12 tygodni</a:t>
            </a:r>
          </a:p>
          <a:p>
            <a:pPr>
              <a:buFontTx/>
              <a:buChar char="-"/>
            </a:pPr>
            <a:r>
              <a:rPr lang="pl-PL" dirty="0" smtClean="0"/>
              <a:t>Objawy do 48 godzin od przyjęcia, </a:t>
            </a:r>
            <a:r>
              <a:rPr lang="pl-PL" dirty="0"/>
              <a:t>pacjent nie przebywał w ZOZ w ciągu ostatnich 12 </a:t>
            </a:r>
            <a:r>
              <a:rPr lang="pl-PL" dirty="0" smtClean="0"/>
              <a:t>tygodni</a:t>
            </a:r>
          </a:p>
          <a:p>
            <a:pPr marL="0" indent="0">
              <a:buNone/>
            </a:pPr>
            <a:r>
              <a:rPr lang="pl-PL" dirty="0" smtClean="0"/>
              <a:t>3. Nieznanego pochodzenia – pacjent wypisany z ZOZ w okresie 4-12 tygodni przed początkiem objawów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15236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CZYNNIKI RYZYKA ZAKAŻENIA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 smtClean="0"/>
              <a:t>ZAKAŻENIE:</a:t>
            </a:r>
          </a:p>
          <a:p>
            <a:pPr>
              <a:buFontTx/>
              <a:buChar char="-"/>
            </a:pPr>
            <a:r>
              <a:rPr lang="pl-PL" dirty="0" smtClean="0"/>
              <a:t>Antybiotykoterapia</a:t>
            </a:r>
            <a:endParaRPr lang="pl-PL" dirty="0"/>
          </a:p>
          <a:p>
            <a:pPr>
              <a:buFontTx/>
              <a:buChar char="-"/>
            </a:pPr>
            <a:r>
              <a:rPr lang="pl-PL" dirty="0" smtClean="0"/>
              <a:t>Wiek</a:t>
            </a:r>
          </a:p>
          <a:p>
            <a:pPr>
              <a:buFontTx/>
              <a:buChar char="-"/>
            </a:pPr>
            <a:r>
              <a:rPr lang="pl-PL" dirty="0" smtClean="0"/>
              <a:t>Hospitalizacja</a:t>
            </a:r>
          </a:p>
          <a:p>
            <a:pPr>
              <a:buFontTx/>
              <a:buChar char="-"/>
            </a:pPr>
            <a:r>
              <a:rPr lang="pl-PL" dirty="0" smtClean="0"/>
              <a:t>Obciążony wywiad chorobowy</a:t>
            </a:r>
          </a:p>
          <a:p>
            <a:pPr>
              <a:buFontTx/>
              <a:buChar char="-"/>
            </a:pPr>
            <a:r>
              <a:rPr lang="pl-PL" dirty="0" smtClean="0"/>
              <a:t>Stosowanie IPP</a:t>
            </a:r>
          </a:p>
          <a:p>
            <a:pPr>
              <a:buFontTx/>
              <a:buChar char="-"/>
            </a:pPr>
            <a:r>
              <a:rPr lang="pl-PL" dirty="0" smtClean="0"/>
              <a:t>Żywienie dojelitowe, chirurgia </a:t>
            </a:r>
            <a:r>
              <a:rPr lang="pl-PL" dirty="0" err="1" smtClean="0"/>
              <a:t>p.pok</a:t>
            </a:r>
            <a:r>
              <a:rPr lang="pl-PL" dirty="0" smtClean="0"/>
              <a:t>.</a:t>
            </a:r>
          </a:p>
          <a:p>
            <a:pPr>
              <a:buFontTx/>
              <a:buChar char="-"/>
            </a:pPr>
            <a:r>
              <a:rPr lang="pl-PL" dirty="0" smtClean="0"/>
              <a:t>Otyłość</a:t>
            </a:r>
          </a:p>
          <a:p>
            <a:pPr>
              <a:buFontTx/>
              <a:buChar char="-"/>
            </a:pPr>
            <a:r>
              <a:rPr lang="pl-PL" dirty="0" smtClean="0"/>
              <a:t>Chemioterapia</a:t>
            </a:r>
          </a:p>
        </p:txBody>
      </p:sp>
    </p:spTree>
    <p:extLst>
      <p:ext uri="{BB962C8B-B14F-4D97-AF65-F5344CB8AC3E}">
        <p14:creationId xmlns:p14="http://schemas.microsoft.com/office/powerpoint/2010/main" val="3006905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CZYNNIKI RYZYKA ZAKAŻENIA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 smtClean="0"/>
              <a:t>NAWROTY</a:t>
            </a:r>
          </a:p>
          <a:p>
            <a:pPr>
              <a:buFontTx/>
              <a:buChar char="-"/>
            </a:pPr>
            <a:r>
              <a:rPr lang="pl-PL" dirty="0" smtClean="0"/>
              <a:t>Wiek &gt;65 </a:t>
            </a:r>
            <a:r>
              <a:rPr lang="pl-PL" dirty="0" err="1" smtClean="0"/>
              <a:t>r..z</a:t>
            </a:r>
            <a:endParaRPr lang="pl-PL" dirty="0" smtClean="0"/>
          </a:p>
          <a:p>
            <a:pPr>
              <a:buFontTx/>
              <a:buChar char="-"/>
            </a:pPr>
            <a:r>
              <a:rPr lang="pl-PL" dirty="0" smtClean="0"/>
              <a:t>Poważne schorzenia</a:t>
            </a:r>
          </a:p>
          <a:p>
            <a:pPr>
              <a:buFontTx/>
              <a:buChar char="-"/>
            </a:pPr>
            <a:r>
              <a:rPr lang="pl-PL" dirty="0" smtClean="0"/>
              <a:t>Konieczność ciągłego leczenia antybiotykami</a:t>
            </a:r>
          </a:p>
          <a:p>
            <a:pPr>
              <a:buFontTx/>
              <a:buChar char="-"/>
            </a:pPr>
            <a:r>
              <a:rPr lang="pl-PL" dirty="0" smtClean="0"/>
              <a:t>&gt;10 nieuformowanych stolców na dobę</a:t>
            </a:r>
          </a:p>
          <a:p>
            <a:pPr>
              <a:buFontTx/>
              <a:buChar char="-"/>
            </a:pPr>
            <a:r>
              <a:rPr lang="pl-PL" dirty="0" smtClean="0"/>
              <a:t>Kreatynina &gt;1,2 mg/dl</a:t>
            </a:r>
          </a:p>
          <a:p>
            <a:pPr>
              <a:buFontTx/>
              <a:buChar char="-"/>
            </a:pP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2572033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WSKAZANIA DO DIAGNOSTYKI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Pacjenci z biegunką, o potencjalnie zakaźnym podłożu, u których ujemne wyniki diagnostyki w kierunku innych </a:t>
            </a:r>
            <a:r>
              <a:rPr lang="pl-PL" dirty="0" err="1" smtClean="0"/>
              <a:t>enteropatogenów</a:t>
            </a:r>
            <a:r>
              <a:rPr lang="pl-PL" dirty="0" smtClean="0"/>
              <a:t>, niezależnie od wieku, wcześniejszego stosowania antybiotyków, schorzeń towarzyszących oraz miejsca powstania biegunki (</a:t>
            </a:r>
            <a:r>
              <a:rPr lang="pl-PL" dirty="0" err="1" smtClean="0"/>
              <a:t>środ</a:t>
            </a:r>
            <a:r>
              <a:rPr lang="pl-PL" dirty="0" smtClean="0"/>
              <a:t>. szpitalne / </a:t>
            </a:r>
            <a:r>
              <a:rPr lang="pl-PL" dirty="0" err="1" smtClean="0"/>
              <a:t>pozaszpitalne</a:t>
            </a:r>
            <a:r>
              <a:rPr lang="pl-PL" dirty="0" smtClean="0"/>
              <a:t>)</a:t>
            </a:r>
          </a:p>
          <a:p>
            <a:r>
              <a:rPr lang="pl-PL" dirty="0" smtClean="0"/>
              <a:t>Wszyscy pacjenci, u których biegunka wystąpiła &gt;72 godzin od przyjęcia do szpitala</a:t>
            </a:r>
          </a:p>
          <a:p>
            <a:r>
              <a:rPr lang="pl-PL" dirty="0" smtClean="0"/>
              <a:t>Pacjenci z biegunką, którzy byli hospitalizowani w ciągu ostatnich 3 miesięcy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69998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WSKAZANIA DO DIAGNOSTYKI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Pacjenci z niewyjaśnionym i nowym początkiem ≥ 3 nieuformowanych stolców w ciągu 24 godzin – preferowana populacja docelowa do badania w kierunku CDI</a:t>
            </a:r>
          </a:p>
          <a:p>
            <a:r>
              <a:rPr lang="pl-PL" dirty="0" smtClean="0"/>
              <a:t>Diagnostyka – 2-3 etapowe badanie, celem nadrzędnym wykrycie toksyn</a:t>
            </a:r>
          </a:p>
        </p:txBody>
      </p:sp>
    </p:spTree>
    <p:extLst>
      <p:ext uri="{BB962C8B-B14F-4D97-AF65-F5344CB8AC3E}">
        <p14:creationId xmlns:p14="http://schemas.microsoft.com/office/powerpoint/2010/main" val="3868838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DIAGNOSTYKA CDI</a:t>
            </a: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1141413" y="2249488"/>
          <a:ext cx="9906000" cy="3571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6500"/>
                <a:gridCol w="2476500"/>
                <a:gridCol w="2476500"/>
                <a:gridCol w="2476500"/>
              </a:tblGrid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TEST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CZUŁOŚĆ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SPECYFICZOŚĆ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WYKRYWANA SUSBTANCJA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Hodowla</a:t>
                      </a:r>
                      <a:r>
                        <a:rPr lang="pl-PL" baseline="0" dirty="0" smtClean="0"/>
                        <a:t> szczepów </a:t>
                      </a:r>
                      <a:r>
                        <a:rPr lang="pl-PL" baseline="0" dirty="0" err="1" smtClean="0"/>
                        <a:t>toksynotwórczych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wysoka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niska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err="1" smtClean="0"/>
                        <a:t>C.difficile</a:t>
                      </a:r>
                      <a:r>
                        <a:rPr lang="pl-PL" baseline="0" dirty="0" smtClean="0"/>
                        <a:t> – formy wegetatywne lub spory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Amplifikacja</a:t>
                      </a:r>
                      <a:r>
                        <a:rPr lang="pl-PL" baseline="0" dirty="0" smtClean="0"/>
                        <a:t> kwasów nukleinowych (NAAT)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wysoka</a:t>
                      </a:r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niska/umiarkowana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err="1" smtClean="0"/>
                        <a:t>C.Difficile</a:t>
                      </a:r>
                      <a:r>
                        <a:rPr lang="pl-PL" dirty="0" smtClean="0"/>
                        <a:t> – geny toksyn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GDH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wysoka</a:t>
                      </a:r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niska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err="1" smtClean="0"/>
                        <a:t>C.Difficile</a:t>
                      </a:r>
                      <a:r>
                        <a:rPr lang="pl-PL" dirty="0" smtClean="0"/>
                        <a:t> –</a:t>
                      </a:r>
                      <a:r>
                        <a:rPr lang="pl-PL" baseline="0" dirty="0" smtClean="0"/>
                        <a:t> wspólny antygen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Test cytotoksyczności z neutralizacją (CCNA)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wysoka</a:t>
                      </a:r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wysoka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Wolne toksyny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Toksyny A i B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niska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umiarkowana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Wolne</a:t>
                      </a:r>
                      <a:r>
                        <a:rPr lang="pl-PL" baseline="0" dirty="0" smtClean="0"/>
                        <a:t> toksyny</a:t>
                      </a:r>
                      <a:endParaRPr lang="pl-PL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0959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zablon projektu Chmury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2"/>
        </a:lnRef>
        <a:fillRef idx="0">
          <a:schemeClr val="accent2"/>
        </a:fillRef>
        <a:effectRef idx="0">
          <a:schemeClr val="accent2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Office_13665958_TF03460508.potx" id="{BD7154B1-711B-4128-A533-1240CC487E52}" vid="{DEF585DF-340C-44CD-B522-E8765C890A51}"/>
    </a:ext>
  </a:extLst>
</a:theme>
</file>

<file path=ppt/theme/theme2.xml><?xml version="1.0" encoding="utf-8"?>
<a:theme xmlns:a="http://schemas.openxmlformats.org/drawingml/2006/main" name="Motyw pakietu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EDD01B8-816B-49B7-8C81-03AB51D87C54}">
  <ds:schemaRefs>
    <ds:schemaRef ds:uri="http://www.w3.org/XML/1998/namespace"/>
    <ds:schemaRef ds:uri="http://schemas.microsoft.com/office/2006/documentManagement/types"/>
    <ds:schemaRef ds:uri="40262f94-9f35-4ac3-9a90-690165a166b7"/>
    <ds:schemaRef ds:uri="http://purl.org/dc/elements/1.1/"/>
    <ds:schemaRef ds:uri="http://purl.org/dc/dcmitype/"/>
    <ds:schemaRef ds:uri="a4f35948-e619-41b3-aa29-22878b09cfd2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B024FD56-CE1B-42FC-9E83-BFBF160724C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253D857-4181-4777-8893-6E45A690F9F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Slajdy (projekt Chmury)</Template>
  <TotalTime>2</TotalTime>
  <Words>839</Words>
  <Application>Microsoft Office PowerPoint</Application>
  <PresentationFormat>Niestandardowy</PresentationFormat>
  <Paragraphs>117</Paragraphs>
  <Slides>18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18</vt:i4>
      </vt:variant>
    </vt:vector>
  </HeadingPairs>
  <TitlesOfParts>
    <vt:vector size="19" baseType="lpstr">
      <vt:lpstr>Szablon projektu Chmury</vt:lpstr>
      <vt:lpstr>Clostridium difficile – kontrola zakażeń</vt:lpstr>
      <vt:lpstr>Zakażenie clostridium difficile (CDI) – definicje </vt:lpstr>
      <vt:lpstr>Prezentacja programu PowerPoint</vt:lpstr>
      <vt:lpstr>Zakażenie clostridium difficile – podział</vt:lpstr>
      <vt:lpstr>CZYNNIKI RYZYKA ZAKAŻENIA</vt:lpstr>
      <vt:lpstr>CZYNNIKI RYZYKA ZAKAŻENIA</vt:lpstr>
      <vt:lpstr>WSKAZANIA DO DIAGNOSTYKI</vt:lpstr>
      <vt:lpstr>WSKAZANIA DO DIAGNOSTYKI</vt:lpstr>
      <vt:lpstr>DIAGNOSTYKA CDI</vt:lpstr>
      <vt:lpstr>DIAGNOSTYKA CDI - strategie</vt:lpstr>
      <vt:lpstr>DIAGNOSTYKA CDI - strategie</vt:lpstr>
      <vt:lpstr>Zakażenie clostridium difficile –  ognisko epidemiczne / IZOLACJA PACJENTA </vt:lpstr>
      <vt:lpstr>Zakażenie clostridium difficile –  IZOLACJA PACJENTA </vt:lpstr>
      <vt:lpstr>Zakażenie clostridium difficile –  IZOLACJA PACJENTA </vt:lpstr>
      <vt:lpstr>Zakażenie clostridium difficile –  ognisko epidemiczne</vt:lpstr>
      <vt:lpstr>Zakażenie clostridium difficile –  ognisko epidemiczne</vt:lpstr>
      <vt:lpstr>Zakażenie clostridium difficile – LECZENIE</vt:lpstr>
      <vt:lpstr>Prezentacja programu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Clostridium difficile – kontrola zakażeń</dc:title>
  <dc:creator>Karolina</dc:creator>
  <cp:lastModifiedBy>User</cp:lastModifiedBy>
  <cp:revision>3</cp:revision>
  <dcterms:created xsi:type="dcterms:W3CDTF">2018-10-28T08:28:44Z</dcterms:created>
  <dcterms:modified xsi:type="dcterms:W3CDTF">2018-10-29T09:23:42Z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74062900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